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ld Standard TT"/>
      <p:regular r:id="rId15"/>
      <p:bold r:id="rId16"/>
      <p: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17" Type="http://schemas.openxmlformats.org/officeDocument/2006/relationships/font" Target="fonts/OldStandardTT-italic.fntdata"/><Relationship Id="rId16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5cad69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5cad69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5cad6984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5cad6984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5cad6984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5cad6984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5cad6984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5cad6984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680c4846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680c4846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680c48469_1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680c48469_1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680c48469_1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2680c48469_1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5cad6984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5cad6984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775" y="939300"/>
            <a:ext cx="7474226" cy="42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0" y="3079825"/>
            <a:ext cx="1895700" cy="976200"/>
          </a:xfrm>
          <a:prstGeom prst="rect">
            <a:avLst/>
          </a:prstGeom>
          <a:solidFill>
            <a:srgbClr val="E8A1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chemeClr val="dk1"/>
                </a:solidFill>
              </a:rPr>
              <a:t>31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400">
                <a:solidFill>
                  <a:schemeClr val="dk1"/>
                </a:solidFill>
              </a:rPr>
              <a:t>Marques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0" y="4167300"/>
            <a:ext cx="1895700" cy="976200"/>
          </a:xfrm>
          <a:prstGeom prst="rect">
            <a:avLst/>
          </a:prstGeom>
          <a:solidFill>
            <a:srgbClr val="E8A1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</a:rPr>
              <a:t>1094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</a:rPr>
              <a:t>Modèles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0" y="1992350"/>
            <a:ext cx="1895700" cy="976200"/>
          </a:xfrm>
          <a:prstGeom prst="rect">
            <a:avLst/>
          </a:prstGeom>
          <a:solidFill>
            <a:srgbClr val="E8A1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1"/>
                </a:solidFill>
              </a:rPr>
              <a:t>Catalogue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300">
                <a:solidFill>
                  <a:schemeClr val="dk1"/>
                </a:solidFill>
              </a:rPr>
              <a:t>2024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95700" cy="18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1895700" y="0"/>
            <a:ext cx="7248300" cy="939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743300" y="27300"/>
            <a:ext cx="76269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solidFill>
                  <a:srgbClr val="E8A126"/>
                </a:solidFill>
                <a:highlight>
                  <a:schemeClr val="dk1"/>
                </a:highlight>
              </a:rPr>
              <a:t>BALDE MOTORS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rgbClr val="E8A126"/>
                </a:solidFill>
                <a:highlight>
                  <a:schemeClr val="dk1"/>
                </a:highlight>
              </a:rPr>
              <a:t>Location - Conseil - Accompagnement - Achat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43000" y="457075"/>
            <a:ext cx="7316400" cy="572700"/>
          </a:xfrm>
          <a:prstGeom prst="rect">
            <a:avLst/>
          </a:prstGeom>
          <a:solidFill>
            <a:srgbClr val="E8A12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ETUDE </a:t>
            </a:r>
            <a:r>
              <a:rPr lang="fr"/>
              <a:t>PROPOSÉE</a:t>
            </a:r>
            <a:r>
              <a:rPr lang="fr"/>
              <a:t> PAR : 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00" y="1550850"/>
            <a:ext cx="2409600" cy="2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3250100" y="1550850"/>
            <a:ext cx="5084700" cy="25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fr" sz="1800">
                <a:solidFill>
                  <a:schemeClr val="dk2"/>
                </a:solidFill>
              </a:rPr>
              <a:t>Créer depuis 2015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fr" sz="1800">
                <a:solidFill>
                  <a:schemeClr val="dk2"/>
                </a:solidFill>
              </a:rPr>
              <a:t>Nous sommes un cabinet de consulting, spécialisée dans l’exploitation, l’analyse et la transformation de données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875" y="250773"/>
            <a:ext cx="1099800" cy="109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7326000" cy="572700"/>
          </a:xfrm>
          <a:prstGeom prst="rect">
            <a:avLst/>
          </a:prstGeom>
          <a:solidFill>
            <a:srgbClr val="E8A12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PLANNING </a:t>
            </a:r>
            <a:r>
              <a:rPr lang="fr"/>
              <a:t>: 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44675" y="2912825"/>
            <a:ext cx="2522100" cy="259800"/>
          </a:xfrm>
          <a:prstGeom prst="homePlate">
            <a:avLst>
              <a:gd fmla="val 50000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573125" y="2912825"/>
            <a:ext cx="2958000" cy="259800"/>
          </a:xfrm>
          <a:prstGeom prst="homePlate">
            <a:avLst>
              <a:gd fmla="val 50000" name="adj"/>
            </a:avLst>
          </a:prstGeom>
          <a:solidFill>
            <a:srgbClr val="26BC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2889925" y="2900675"/>
            <a:ext cx="2660100" cy="2598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598775" y="2387800"/>
            <a:ext cx="139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Jour 1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182700" y="2387800"/>
            <a:ext cx="10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Jour 2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5877925" y="32427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PRODUIT FINAL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Dashboard fonctionnel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85" name="Google Shape;85;p15"/>
          <p:cNvCxnSpPr/>
          <p:nvPr/>
        </p:nvCxnSpPr>
        <p:spPr>
          <a:xfrm rot="10800000">
            <a:off x="354575" y="2544550"/>
            <a:ext cx="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5"/>
          <p:cNvSpPr/>
          <p:nvPr/>
        </p:nvSpPr>
        <p:spPr>
          <a:xfrm>
            <a:off x="255275" y="2360950"/>
            <a:ext cx="198600" cy="259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5573125" y="2567775"/>
            <a:ext cx="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/>
          <p:nvPr/>
        </p:nvSpPr>
        <p:spPr>
          <a:xfrm>
            <a:off x="5473825" y="2411375"/>
            <a:ext cx="198600" cy="259800"/>
          </a:xfrm>
          <a:prstGeom prst="ellipse">
            <a:avLst/>
          </a:prstGeom>
          <a:solidFill>
            <a:srgbClr val="26BC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5"/>
          <p:cNvCxnSpPr/>
          <p:nvPr/>
        </p:nvCxnSpPr>
        <p:spPr>
          <a:xfrm>
            <a:off x="2889925" y="2900675"/>
            <a:ext cx="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/>
          <p:nvPr/>
        </p:nvSpPr>
        <p:spPr>
          <a:xfrm rot="10800000">
            <a:off x="2790625" y="3413100"/>
            <a:ext cx="198600" cy="2598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5835400" y="2340900"/>
            <a:ext cx="134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Jour 3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387900" y="3235950"/>
            <a:ext cx="240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Présentation mission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3063050" y="3296275"/>
            <a:ext cx="271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Brief client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Exploration des données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875" y="250773"/>
            <a:ext cx="1099800" cy="109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7237800" cy="572700"/>
          </a:xfrm>
          <a:prstGeom prst="rect">
            <a:avLst/>
          </a:prstGeom>
          <a:solidFill>
            <a:srgbClr val="E8A12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rial"/>
                <a:ea typeface="Arial"/>
                <a:cs typeface="Arial"/>
                <a:sym typeface="Arial"/>
              </a:rPr>
              <a:t>Objectif &amp; Enjeux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11700" y="1350550"/>
            <a:ext cx="8520600" cy="368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Conception d’un tableau de bord interactif et intuitif et actualisé </a:t>
            </a:r>
            <a:endParaRPr b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KPI’S: </a:t>
            </a:r>
            <a:endParaRPr b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f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Statistiques sur les marques du catalogue 2024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f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Indicateurs sur les </a:t>
            </a:r>
            <a:r>
              <a:rPr lang="f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caractéristiques</a:t>
            </a:r>
            <a:r>
              <a:rPr lang="f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complètes pour tous les modèles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f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Affichage des prix pour chaque véhicules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f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Recommandation</a:t>
            </a:r>
            <a:r>
              <a:rPr lang="f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kpi </a:t>
            </a:r>
            <a:r>
              <a:rPr lang="f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supplémentaires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875" y="250773"/>
            <a:ext cx="1099800" cy="1099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260125"/>
            <a:ext cx="7179000" cy="572700"/>
          </a:xfrm>
          <a:prstGeom prst="rect">
            <a:avLst/>
          </a:prstGeom>
          <a:solidFill>
            <a:srgbClr val="E8A12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rial"/>
                <a:ea typeface="Arial"/>
                <a:cs typeface="Arial"/>
                <a:sym typeface="Arial"/>
              </a:rPr>
              <a:t>KPI: Stats sur le catalogue 2024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610" y="44675"/>
            <a:ext cx="1081065" cy="100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5610" r="5610" t="0"/>
          <a:stretch/>
        </p:blipFill>
        <p:spPr>
          <a:xfrm>
            <a:off x="2886325" y="2444375"/>
            <a:ext cx="4604250" cy="20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293840" y="1544404"/>
            <a:ext cx="2472300" cy="126900"/>
          </a:xfrm>
          <a:prstGeom prst="homePlate">
            <a:avLst>
              <a:gd fmla="val 50000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5419352" y="1544404"/>
            <a:ext cx="2899500" cy="126900"/>
          </a:xfrm>
          <a:prstGeom prst="homePlate">
            <a:avLst>
              <a:gd fmla="val 50000" name="adj"/>
            </a:avLst>
          </a:prstGeom>
          <a:solidFill>
            <a:srgbClr val="26BC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2788979" y="1538473"/>
            <a:ext cx="2607600" cy="1269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468624" y="1169873"/>
            <a:ext cx="1365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Jour 1: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2958721" y="1705482"/>
            <a:ext cx="10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Jour 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5419352" y="1705466"/>
            <a:ext cx="294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PRODUIT FINAL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Dashboard fonctionnel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 rot="10800000">
            <a:off x="303545" y="1364684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7"/>
          <p:cNvSpPr/>
          <p:nvPr/>
        </p:nvSpPr>
        <p:spPr>
          <a:xfrm>
            <a:off x="206200" y="1274992"/>
            <a:ext cx="194700" cy="1269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17"/>
          <p:cNvCxnSpPr/>
          <p:nvPr/>
        </p:nvCxnSpPr>
        <p:spPr>
          <a:xfrm rot="10800000">
            <a:off x="5419352" y="1376022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/>
          <p:nvPr/>
        </p:nvSpPr>
        <p:spPr>
          <a:xfrm>
            <a:off x="5322007" y="1299608"/>
            <a:ext cx="194700" cy="126900"/>
          </a:xfrm>
          <a:prstGeom prst="ellipse">
            <a:avLst/>
          </a:prstGeom>
          <a:solidFill>
            <a:srgbClr val="26BC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7"/>
          <p:cNvCxnSpPr/>
          <p:nvPr/>
        </p:nvCxnSpPr>
        <p:spPr>
          <a:xfrm>
            <a:off x="2788979" y="1538473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7"/>
          <p:cNvSpPr/>
          <p:nvPr/>
        </p:nvSpPr>
        <p:spPr>
          <a:xfrm rot="10800000">
            <a:off x="2691624" y="1788555"/>
            <a:ext cx="194700" cy="126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5599316" y="1197577"/>
            <a:ext cx="13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Jour 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61514" y="1739345"/>
            <a:ext cx="235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Présentation mission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2650234" y="926315"/>
            <a:ext cx="265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Brief client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2"/>
                </a:solidFill>
              </a:rPr>
              <a:t>Exploration des données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924700" y="4458575"/>
            <a:ext cx="25275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E8A126"/>
                </a:solidFill>
              </a:rPr>
              <a:t>Données disponibles que pour 2024</a:t>
            </a:r>
            <a:endParaRPr b="1" sz="1600">
              <a:solidFill>
                <a:srgbClr val="E8A126"/>
              </a:solidFill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25" y="2444375"/>
            <a:ext cx="2150600" cy="24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311700" y="260125"/>
            <a:ext cx="7237800" cy="572700"/>
          </a:xfrm>
          <a:prstGeom prst="rect">
            <a:avLst/>
          </a:prstGeom>
          <a:solidFill>
            <a:srgbClr val="E8A12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rial"/>
                <a:ea typeface="Arial"/>
                <a:cs typeface="Arial"/>
                <a:sym typeface="Arial"/>
              </a:rPr>
              <a:t>KPI: Les Tops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235" y="44675"/>
            <a:ext cx="1081065" cy="100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 b="0" l="1446" r="1456" t="0"/>
          <a:stretch/>
        </p:blipFill>
        <p:spPr>
          <a:xfrm>
            <a:off x="2218438" y="2423850"/>
            <a:ext cx="4805762" cy="257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293840" y="1544404"/>
            <a:ext cx="2472300" cy="126900"/>
          </a:xfrm>
          <a:prstGeom prst="homePlate">
            <a:avLst>
              <a:gd fmla="val 50000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5419352" y="1544404"/>
            <a:ext cx="2899500" cy="126900"/>
          </a:xfrm>
          <a:prstGeom prst="homePlate">
            <a:avLst>
              <a:gd fmla="val 50000" name="adj"/>
            </a:avLst>
          </a:prstGeom>
          <a:solidFill>
            <a:srgbClr val="26BC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788979" y="1538473"/>
            <a:ext cx="2607600" cy="1269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621024" y="1093673"/>
            <a:ext cx="1365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Jour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3121575" y="1110300"/>
            <a:ext cx="13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Jour 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5656052" y="1731141"/>
            <a:ext cx="294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PRODUIT FINAL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Dashboard fonctionnel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139" name="Google Shape;139;p18"/>
          <p:cNvCxnSpPr/>
          <p:nvPr/>
        </p:nvCxnSpPr>
        <p:spPr>
          <a:xfrm rot="10800000">
            <a:off x="303545" y="1364684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/>
          <p:nvPr/>
        </p:nvSpPr>
        <p:spPr>
          <a:xfrm>
            <a:off x="206200" y="1274992"/>
            <a:ext cx="194700" cy="1269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 rot="10800000">
            <a:off x="5419352" y="1376022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/>
          <p:nvPr/>
        </p:nvSpPr>
        <p:spPr>
          <a:xfrm>
            <a:off x="5322007" y="1299608"/>
            <a:ext cx="194700" cy="126900"/>
          </a:xfrm>
          <a:prstGeom prst="ellipse">
            <a:avLst/>
          </a:prstGeom>
          <a:solidFill>
            <a:srgbClr val="26BC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8"/>
          <p:cNvCxnSpPr/>
          <p:nvPr/>
        </p:nvCxnSpPr>
        <p:spPr>
          <a:xfrm>
            <a:off x="2788979" y="1538473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8"/>
          <p:cNvSpPr/>
          <p:nvPr/>
        </p:nvSpPr>
        <p:spPr>
          <a:xfrm rot="10800000">
            <a:off x="2691624" y="1788555"/>
            <a:ext cx="194700" cy="126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5751716" y="1121377"/>
            <a:ext cx="13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Jour 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261514" y="1739345"/>
            <a:ext cx="235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Présentation mission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2586150" y="1777350"/>
            <a:ext cx="299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b="1" lang="fr" sz="1500">
                <a:solidFill>
                  <a:schemeClr val="dk2"/>
                </a:solidFill>
              </a:rPr>
              <a:t>Brief client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b="1" lang="fr" sz="1500">
                <a:solidFill>
                  <a:schemeClr val="dk2"/>
                </a:solidFill>
              </a:rPr>
              <a:t>Exploration des données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311700" y="260125"/>
            <a:ext cx="7237800" cy="572700"/>
          </a:xfrm>
          <a:prstGeom prst="rect">
            <a:avLst/>
          </a:prstGeom>
          <a:solidFill>
            <a:srgbClr val="E8A12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rial"/>
                <a:ea typeface="Arial"/>
                <a:cs typeface="Arial"/>
                <a:sym typeface="Arial"/>
              </a:rPr>
              <a:t>KPI: Les caractéristiques des modèles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235" y="44675"/>
            <a:ext cx="1081065" cy="100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b="0" l="1932" r="1932" t="0"/>
          <a:stretch/>
        </p:blipFill>
        <p:spPr>
          <a:xfrm>
            <a:off x="2269875" y="2470050"/>
            <a:ext cx="4604250" cy="24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293840" y="1544404"/>
            <a:ext cx="2472300" cy="126900"/>
          </a:xfrm>
          <a:prstGeom prst="homePlate">
            <a:avLst>
              <a:gd fmla="val 50000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5419352" y="1544404"/>
            <a:ext cx="2899500" cy="126900"/>
          </a:xfrm>
          <a:prstGeom prst="homePlate">
            <a:avLst>
              <a:gd fmla="val 50000" name="adj"/>
            </a:avLst>
          </a:prstGeom>
          <a:solidFill>
            <a:srgbClr val="26BC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>
            <a:off x="2788979" y="1538473"/>
            <a:ext cx="2607600" cy="126900"/>
          </a:xfrm>
          <a:prstGeom prst="homePlate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621024" y="1093673"/>
            <a:ext cx="1365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Jour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3121575" y="1110300"/>
            <a:ext cx="13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Jour 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5656052" y="1731141"/>
            <a:ext cx="294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PRODUIT FINAL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Dashboard fonctionnel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161" name="Google Shape;161;p19"/>
          <p:cNvCxnSpPr/>
          <p:nvPr/>
        </p:nvCxnSpPr>
        <p:spPr>
          <a:xfrm rot="10800000">
            <a:off x="303545" y="1364684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9"/>
          <p:cNvSpPr/>
          <p:nvPr/>
        </p:nvSpPr>
        <p:spPr>
          <a:xfrm>
            <a:off x="206200" y="1274992"/>
            <a:ext cx="194700" cy="1269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19"/>
          <p:cNvCxnSpPr/>
          <p:nvPr/>
        </p:nvCxnSpPr>
        <p:spPr>
          <a:xfrm rot="10800000">
            <a:off x="5419352" y="1376022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19"/>
          <p:cNvSpPr/>
          <p:nvPr/>
        </p:nvSpPr>
        <p:spPr>
          <a:xfrm>
            <a:off x="5322007" y="1299608"/>
            <a:ext cx="194700" cy="126900"/>
          </a:xfrm>
          <a:prstGeom prst="ellipse">
            <a:avLst/>
          </a:prstGeom>
          <a:solidFill>
            <a:srgbClr val="26BC2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88979" y="1538473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9"/>
          <p:cNvSpPr/>
          <p:nvPr/>
        </p:nvSpPr>
        <p:spPr>
          <a:xfrm rot="10800000">
            <a:off x="2691624" y="1788555"/>
            <a:ext cx="194700" cy="1269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5751716" y="1121377"/>
            <a:ext cx="13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Jour 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261514" y="1739345"/>
            <a:ext cx="235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2"/>
                </a:solidFill>
              </a:rPr>
              <a:t>Présentation mission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2586150" y="1777350"/>
            <a:ext cx="299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b="1" lang="fr" sz="1500">
                <a:solidFill>
                  <a:schemeClr val="dk2"/>
                </a:solidFill>
              </a:rPr>
              <a:t>Brief client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b="1" lang="fr" sz="1500">
                <a:solidFill>
                  <a:schemeClr val="dk2"/>
                </a:solidFill>
              </a:rPr>
              <a:t>Exploration des données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311700" y="260125"/>
            <a:ext cx="7237800" cy="572700"/>
          </a:xfrm>
          <a:prstGeom prst="rect">
            <a:avLst/>
          </a:prstGeom>
          <a:solidFill>
            <a:srgbClr val="E8A12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rial"/>
                <a:ea typeface="Arial"/>
                <a:cs typeface="Arial"/>
                <a:sym typeface="Arial"/>
              </a:rPr>
              <a:t>Ébauche</a:t>
            </a:r>
            <a:r>
              <a:rPr b="1" lang="fr">
                <a:latin typeface="Arial"/>
                <a:ea typeface="Arial"/>
                <a:cs typeface="Arial"/>
                <a:sym typeface="Arial"/>
              </a:rPr>
              <a:t> 1 du projet final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235" y="44675"/>
            <a:ext cx="1081065" cy="100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00" y="896900"/>
            <a:ext cx="7328351" cy="41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99250" y="0"/>
            <a:ext cx="87624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rial"/>
                <a:ea typeface="Arial"/>
                <a:cs typeface="Arial"/>
                <a:sym typeface="Arial"/>
              </a:rPr>
              <a:t>Merci pour votre confiance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Arial"/>
                <a:ea typeface="Arial"/>
                <a:cs typeface="Arial"/>
                <a:sym typeface="Arial"/>
              </a:rPr>
              <a:t>_ _ _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2475"/>
            <a:ext cx="8295477" cy="40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150" y="299850"/>
            <a:ext cx="1895700" cy="18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150" y="2728800"/>
            <a:ext cx="1895700" cy="18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 txBox="1"/>
          <p:nvPr/>
        </p:nvSpPr>
        <p:spPr>
          <a:xfrm>
            <a:off x="7469200" y="2209375"/>
            <a:ext cx="1197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POUR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